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23"/>
  </p:notesMasterIdLst>
  <p:sldIdLst>
    <p:sldId id="688" r:id="rId2"/>
    <p:sldId id="746" r:id="rId3"/>
    <p:sldId id="766" r:id="rId4"/>
    <p:sldId id="745" r:id="rId5"/>
    <p:sldId id="747" r:id="rId6"/>
    <p:sldId id="748" r:id="rId7"/>
    <p:sldId id="749" r:id="rId8"/>
    <p:sldId id="751" r:id="rId9"/>
    <p:sldId id="765" r:id="rId10"/>
    <p:sldId id="761" r:id="rId11"/>
    <p:sldId id="772" r:id="rId12"/>
    <p:sldId id="773" r:id="rId13"/>
    <p:sldId id="762" r:id="rId14"/>
    <p:sldId id="764" r:id="rId15"/>
    <p:sldId id="774" r:id="rId16"/>
    <p:sldId id="767" r:id="rId17"/>
    <p:sldId id="768" r:id="rId18"/>
    <p:sldId id="769" r:id="rId19"/>
    <p:sldId id="771" r:id="rId20"/>
    <p:sldId id="757" r:id="rId21"/>
    <p:sldId id="74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35F435"/>
    <a:srgbClr val="ED7F77"/>
    <a:srgbClr val="FC9804"/>
    <a:srgbClr val="BAA962"/>
    <a:srgbClr val="A3CCFF"/>
    <a:srgbClr val="D2D2D2"/>
    <a:srgbClr val="8E7F3E"/>
    <a:srgbClr val="CBE6A3"/>
    <a:srgbClr val="F1E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7" autoAdjust="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4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2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40" tIns="46571" rIns="93140" bIns="4657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93140" tIns="46571" rIns="93140" bIns="46571" rtlCol="0"/>
          <a:lstStyle>
            <a:lvl1pPr algn="r">
              <a:defRPr sz="1300"/>
            </a:lvl1pPr>
          </a:lstStyle>
          <a:p>
            <a:fld id="{9B9BDC1F-C001-40D7-B3FB-9E290F4DDD6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0" tIns="46571" rIns="93140" bIns="465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40" tIns="46571" rIns="93140" bIns="4657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40" tIns="46571" rIns="93140" bIns="4657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3140" tIns="46571" rIns="93140" bIns="46571" rtlCol="0" anchor="b"/>
          <a:lstStyle>
            <a:lvl1pPr algn="r">
              <a:defRPr sz="1300"/>
            </a:lvl1pPr>
          </a:lstStyle>
          <a:p>
            <a:fld id="{C95D8A16-C804-4773-BCF1-96A7B4170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7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1"/>
            <a:ext cx="2108861" cy="6858000"/>
            <a:chOff x="0" y="1250068"/>
            <a:chExt cx="2108861" cy="5302941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0" y="1250068"/>
              <a:ext cx="2108861" cy="4693240"/>
            </a:xfrm>
            <a:prstGeom prst="rect">
              <a:avLst/>
            </a:prstGeom>
            <a:solidFill>
              <a:srgbClr val="0D1E5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0" y="6007507"/>
              <a:ext cx="2108861" cy="545502"/>
              <a:chOff x="0" y="6119458"/>
              <a:chExt cx="2108861" cy="810393"/>
            </a:xfrm>
          </p:grpSpPr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0" y="6119458"/>
                <a:ext cx="2108861" cy="59203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2"/>
              <p:cNvSpPr>
                <a:spLocks noChangeArrowheads="1"/>
              </p:cNvSpPr>
              <p:nvPr/>
            </p:nvSpPr>
            <p:spPr bwMode="auto">
              <a:xfrm>
                <a:off x="0" y="6711488"/>
                <a:ext cx="2108861" cy="218363"/>
              </a:xfrm>
              <a:prstGeom prst="rect">
                <a:avLst/>
              </a:prstGeom>
              <a:solidFill>
                <a:srgbClr val="9C08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87" y="338875"/>
            <a:ext cx="8471452" cy="4247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>
              <a:defRPr lang="en-US" sz="2400" i="1" dirty="0">
                <a:solidFill>
                  <a:srgbClr val="002060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3954" y="6355314"/>
            <a:ext cx="343301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1400" b="1" i="1" dirty="0">
                <a:solidFill>
                  <a:srgbClr val="002060"/>
                </a:solidFill>
              </a:defRPr>
            </a:lvl1pPr>
          </a:lstStyle>
          <a:p>
            <a:pPr marL="0"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54196" y="1784680"/>
            <a:ext cx="487019" cy="365125"/>
          </a:xfrm>
          <a:prstGeom prst="rect">
            <a:avLst/>
          </a:prstGeom>
        </p:spPr>
        <p:txBody>
          <a:bodyPr/>
          <a:lstStyle/>
          <a:p>
            <a:fld id="{1E382E97-71E9-45C0-906A-259ACDCE62CA}" type="slidenum">
              <a:rPr lang="en-US" smtClean="0"/>
              <a:t>‹#›</a:t>
            </a:fld>
            <a:endParaRPr lang="en-US"/>
          </a:p>
        </p:txBody>
      </p:sp>
      <p:sp>
        <p:nvSpPr>
          <p:cNvPr id="6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177186" y="1407695"/>
            <a:ext cx="6160697" cy="4661813"/>
          </a:xfrm>
          <a:prstGeom prst="rect">
            <a:avLst/>
          </a:prstGeom>
          <a:solidFill>
            <a:srgbClr val="DEEBF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9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451684" y="1407695"/>
            <a:ext cx="3519737" cy="2274005"/>
          </a:xfrm>
          <a:prstGeom prst="rect">
            <a:avLst/>
          </a:prstGeom>
          <a:solidFill>
            <a:srgbClr val="DEEBF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9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451684" y="3795501"/>
            <a:ext cx="3519737" cy="2274005"/>
          </a:xfrm>
          <a:prstGeom prst="rect">
            <a:avLst/>
          </a:prstGeom>
          <a:solidFill>
            <a:srgbClr val="DEEBF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9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698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52" y="601893"/>
            <a:ext cx="3663462" cy="8950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None/>
              <a:defRPr lang="en-US" sz="2400" b="1" kern="1200" dirty="0">
                <a:solidFill>
                  <a:srgbClr val="9C080E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252" y="1496955"/>
            <a:ext cx="3663462" cy="4692830"/>
          </a:xfrm>
          <a:prstGeom prst="rect">
            <a:avLst/>
          </a:prstGeom>
        </p:spPr>
        <p:txBody>
          <a:bodyPr/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</a:lstStyle>
          <a:p>
            <a:pPr marL="169863" lvl="0" indent="-1698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Click to edit Master text styles</a:t>
            </a:r>
          </a:p>
          <a:p>
            <a:pPr marL="347663" lvl="1" indent="-177800">
              <a:spcAft>
                <a:spcPts val="600"/>
              </a:spcAft>
              <a:buChar char="-"/>
              <a:tabLst/>
            </a:pPr>
            <a:r>
              <a:rPr lang="en-US" dirty="0"/>
              <a:t>Second level</a:t>
            </a:r>
          </a:p>
          <a:p>
            <a:pPr marL="515938" lvl="2" indent="-1682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064000" y="450309"/>
            <a:ext cx="8128000" cy="2871291"/>
          </a:xfrm>
          <a:prstGeom prst="rect">
            <a:avLst/>
          </a:prstGeom>
          <a:solidFill>
            <a:srgbClr val="DEEBF7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68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64000" y="3409622"/>
            <a:ext cx="8128000" cy="2876355"/>
          </a:xfrm>
          <a:prstGeom prst="rect">
            <a:avLst/>
          </a:prstGeom>
          <a:solidFill>
            <a:srgbClr val="DEEBF7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68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891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5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89" y="601893"/>
            <a:ext cx="11194248" cy="618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89" y="1220280"/>
            <a:ext cx="11194248" cy="4960314"/>
          </a:xfrm>
          <a:prstGeom prst="rect">
            <a:avLst/>
          </a:prstGeom>
        </p:spPr>
        <p:txBody>
          <a:bodyPr/>
          <a:lstStyle>
            <a:lvl1pPr>
              <a:defRPr lang="en-US" sz="2000" dirty="0" smtClean="0"/>
            </a:lvl1pPr>
            <a:lvl2pPr marL="455613" indent="-285750">
              <a:buClrTx/>
              <a:buFont typeface="Wingdings" panose="05000000000000000000" pitchFamily="2" charset="2"/>
              <a:buChar char="Ø"/>
              <a:defRPr lang="en-US" sz="1800" dirty="0" smtClean="0">
                <a:solidFill>
                  <a:srgbClr val="002060"/>
                </a:solidFill>
              </a:defRPr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marL="169863" lvl="0" indent="-1698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Click to edit Master text styles</a:t>
            </a:r>
          </a:p>
          <a:p>
            <a:pPr marL="347663" lvl="1" indent="-177800">
              <a:spcAft>
                <a:spcPts val="600"/>
              </a:spcAft>
              <a:buChar char="-"/>
              <a:tabLst/>
            </a:pPr>
            <a:r>
              <a:rPr lang="en-US" dirty="0"/>
              <a:t>Second level</a:t>
            </a:r>
          </a:p>
          <a:p>
            <a:pPr marL="515938" lvl="2" indent="-1682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744538" lvl="3" indent="-1174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9579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36" y="598475"/>
            <a:ext cx="11382351" cy="6218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400" b="1" kern="1200" dirty="0">
                <a:solidFill>
                  <a:srgbClr val="9C080E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89" y="1220280"/>
            <a:ext cx="5613993" cy="4960314"/>
          </a:xfrm>
          <a:prstGeom prst="rect">
            <a:avLst/>
          </a:prstGeom>
        </p:spPr>
        <p:txBody>
          <a:bodyPr/>
          <a:lstStyle>
            <a:lvl1pPr marL="169863" indent="-1698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000" kern="1200" dirty="0" smtClean="0">
                <a:solidFill>
                  <a:srgbClr val="00549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9846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tabLst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33413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 smtClean="0">
                <a:solidFill>
                  <a:srgbClr val="0094C8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44538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lnSpc>
                <a:spcPct val="85000"/>
              </a:lnSpc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7663" lvl="1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tabLst/>
            </a:pPr>
            <a:r>
              <a:rPr lang="en-US" dirty="0"/>
              <a:t>Second level</a:t>
            </a:r>
          </a:p>
          <a:p>
            <a:pPr marL="515938" lvl="2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744538" lvl="3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022194" y="1220280"/>
            <a:ext cx="5613993" cy="4960314"/>
          </a:xfrm>
          <a:prstGeom prst="rect">
            <a:avLst/>
          </a:prstGeom>
        </p:spPr>
        <p:txBody>
          <a:bodyPr/>
          <a:lstStyle>
            <a:lvl1pPr marL="169863" indent="-1698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000" kern="1200" dirty="0" smtClean="0">
                <a:solidFill>
                  <a:srgbClr val="00549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98463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tabLst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33413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 smtClean="0">
                <a:solidFill>
                  <a:srgbClr val="0094C8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44538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>
              <a:lnSpc>
                <a:spcPct val="85000"/>
              </a:lnSpc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7663" lvl="1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tabLst/>
            </a:pPr>
            <a:r>
              <a:rPr lang="en-US" dirty="0"/>
              <a:t>Second level</a:t>
            </a:r>
          </a:p>
          <a:p>
            <a:pPr marL="515938" lvl="2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744538" lvl="3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4275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32" y="599335"/>
            <a:ext cx="11541421" cy="6274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400" b="1" kern="1200" dirty="0">
                <a:solidFill>
                  <a:srgbClr val="9C080E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562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81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31" y="598819"/>
            <a:ext cx="7193539" cy="621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32" y="1220280"/>
            <a:ext cx="7193538" cy="5028682"/>
          </a:xfrm>
          <a:prstGeom prst="rect">
            <a:avLst/>
          </a:prstGeom>
        </p:spPr>
        <p:txBody>
          <a:bodyPr/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</a:lstStyle>
          <a:p>
            <a:pPr marL="169863" lvl="0" indent="-1698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Click to edit Master text styles</a:t>
            </a:r>
          </a:p>
          <a:p>
            <a:pPr marL="347663" lvl="1" indent="-177800">
              <a:spcAft>
                <a:spcPts val="600"/>
              </a:spcAft>
              <a:buChar char="-"/>
              <a:tabLst/>
            </a:pPr>
            <a:r>
              <a:rPr lang="en-US" dirty="0"/>
              <a:t>Second level</a:t>
            </a:r>
          </a:p>
          <a:p>
            <a:pPr marL="515938" lvl="2" indent="-1682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7659213" y="431043"/>
            <a:ext cx="4532787" cy="2884964"/>
          </a:xfrm>
          <a:prstGeom prst="rect">
            <a:avLst/>
          </a:prstGeom>
          <a:solidFill>
            <a:srgbClr val="DEEBF7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68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59213" y="2985383"/>
            <a:ext cx="4532786" cy="33062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anchor="ctr" anchorCtr="0"/>
          <a:lstStyle>
            <a:lvl1pPr marL="0" indent="0">
              <a:buNone/>
              <a:defRPr lang="en-US" sz="1112" b="1" dirty="0" smtClean="0">
                <a:solidFill>
                  <a:srgbClr val="1F27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5203" indent="0">
              <a:buNone/>
              <a:defRPr lang="en-US" sz="1297" dirty="0" smtClean="0">
                <a:solidFill>
                  <a:schemeClr val="tx1"/>
                </a:solidFill>
                <a:latin typeface="Interstate-Regular" pitchFamily="2" charset="0"/>
                <a:ea typeface="+mn-ea"/>
                <a:cs typeface="+mn-cs"/>
              </a:defRPr>
            </a:lvl2pPr>
            <a:lvl3pPr marL="1157544" indent="0">
              <a:buNone/>
              <a:defRPr lang="en-US" sz="1297" dirty="0" smtClean="0">
                <a:solidFill>
                  <a:schemeClr val="tx1"/>
                </a:solidFill>
                <a:latin typeface="Interstate-Regular" pitchFamily="2" charset="0"/>
                <a:ea typeface="+mn-ea"/>
                <a:cs typeface="+mn-cs"/>
              </a:defRPr>
            </a:lvl3pPr>
            <a:lvl4pPr marL="1745963" indent="0">
              <a:buNone/>
              <a:defRPr lang="en-US" sz="1297" dirty="0" smtClean="0">
                <a:solidFill>
                  <a:schemeClr val="tx1"/>
                </a:solidFill>
                <a:latin typeface="Interstate-Regular" pitchFamily="2" charset="0"/>
                <a:ea typeface="+mn-ea"/>
                <a:cs typeface="+mn-cs"/>
              </a:defRPr>
            </a:lvl4pPr>
            <a:lvl5pPr marL="3173602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7659213" y="3399910"/>
            <a:ext cx="4532787" cy="2884964"/>
          </a:xfrm>
          <a:prstGeom prst="rect">
            <a:avLst/>
          </a:prstGeom>
          <a:solidFill>
            <a:srgbClr val="DEEBF7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68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659213" y="5954250"/>
            <a:ext cx="4532786" cy="33062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anchor="ctr" anchorCtr="0"/>
          <a:lstStyle>
            <a:lvl1pPr marL="0" indent="0">
              <a:buNone/>
              <a:defRPr lang="en-US" sz="1112" b="1" dirty="0" smtClean="0">
                <a:solidFill>
                  <a:srgbClr val="1F27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5203" indent="0">
              <a:buNone/>
              <a:defRPr lang="en-US" sz="1297" dirty="0" smtClean="0">
                <a:solidFill>
                  <a:schemeClr val="tx1"/>
                </a:solidFill>
                <a:latin typeface="Interstate-Regular" pitchFamily="2" charset="0"/>
                <a:ea typeface="+mn-ea"/>
                <a:cs typeface="+mn-cs"/>
              </a:defRPr>
            </a:lvl2pPr>
            <a:lvl3pPr marL="1157544" indent="0">
              <a:buNone/>
              <a:defRPr lang="en-US" sz="1297" dirty="0" smtClean="0">
                <a:solidFill>
                  <a:schemeClr val="tx1"/>
                </a:solidFill>
                <a:latin typeface="Interstate-Regular" pitchFamily="2" charset="0"/>
                <a:ea typeface="+mn-ea"/>
                <a:cs typeface="+mn-cs"/>
              </a:defRPr>
            </a:lvl3pPr>
            <a:lvl4pPr marL="1745963" indent="0">
              <a:buNone/>
              <a:defRPr lang="en-US" sz="1297" dirty="0" smtClean="0">
                <a:solidFill>
                  <a:schemeClr val="tx1"/>
                </a:solidFill>
                <a:latin typeface="Interstate-Regular" pitchFamily="2" charset="0"/>
                <a:ea typeface="+mn-ea"/>
                <a:cs typeface="+mn-cs"/>
              </a:defRPr>
            </a:lvl4pPr>
            <a:lvl5pPr marL="3173602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20794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63" y="618671"/>
            <a:ext cx="3784592" cy="8950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None/>
              <a:defRPr lang="en-US" sz="2400" b="1" kern="1200" dirty="0">
                <a:solidFill>
                  <a:srgbClr val="9C080E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119" y="1513733"/>
            <a:ext cx="3796725" cy="4676052"/>
          </a:xfrm>
          <a:prstGeom prst="rect">
            <a:avLst/>
          </a:prstGeom>
        </p:spPr>
        <p:txBody>
          <a:bodyPr/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</a:lstStyle>
          <a:p>
            <a:pPr marL="169863" lvl="0" indent="-1698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Click to edit Master text styles</a:t>
            </a:r>
          </a:p>
          <a:p>
            <a:pPr marL="347663" lvl="1" indent="-177800">
              <a:spcAft>
                <a:spcPts val="600"/>
              </a:spcAft>
              <a:buChar char="-"/>
              <a:tabLst/>
            </a:pPr>
            <a:r>
              <a:rPr lang="en-US" dirty="0"/>
              <a:t>Second level</a:t>
            </a:r>
          </a:p>
          <a:p>
            <a:pPr marL="515938" lvl="2" indent="-1682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161950" y="430213"/>
            <a:ext cx="3968273" cy="5854661"/>
          </a:xfrm>
          <a:prstGeom prst="rect">
            <a:avLst/>
          </a:prstGeom>
          <a:solidFill>
            <a:srgbClr val="DEEBF7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68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8223727" y="430213"/>
            <a:ext cx="3968273" cy="5854661"/>
          </a:xfrm>
          <a:prstGeom prst="rect">
            <a:avLst/>
          </a:prstGeom>
          <a:solidFill>
            <a:srgbClr val="DEEBF7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68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223725" y="5954250"/>
            <a:ext cx="3968274" cy="33062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anchor="ctr" anchorCtr="0"/>
          <a:lstStyle>
            <a:lvl1pPr marL="0" indent="0">
              <a:buNone/>
              <a:defRPr lang="en-US" sz="1112" b="1" dirty="0" smtClean="0">
                <a:solidFill>
                  <a:srgbClr val="1F27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5203" indent="0">
              <a:buNone/>
              <a:defRPr lang="en-US" sz="1297" dirty="0" smtClean="0">
                <a:solidFill>
                  <a:schemeClr val="tx1"/>
                </a:solidFill>
                <a:latin typeface="Interstate-Regular" pitchFamily="2" charset="0"/>
                <a:ea typeface="+mn-ea"/>
                <a:cs typeface="+mn-cs"/>
              </a:defRPr>
            </a:lvl2pPr>
            <a:lvl3pPr marL="1157544" indent="0">
              <a:buNone/>
              <a:defRPr lang="en-US" sz="1297" dirty="0" smtClean="0">
                <a:solidFill>
                  <a:schemeClr val="tx1"/>
                </a:solidFill>
                <a:latin typeface="Interstate-Regular" pitchFamily="2" charset="0"/>
                <a:ea typeface="+mn-ea"/>
                <a:cs typeface="+mn-cs"/>
              </a:defRPr>
            </a:lvl3pPr>
            <a:lvl4pPr marL="1745963" indent="0">
              <a:buNone/>
              <a:defRPr lang="en-US" sz="1297" dirty="0" smtClean="0">
                <a:solidFill>
                  <a:schemeClr val="tx1"/>
                </a:solidFill>
                <a:latin typeface="Interstate-Regular" pitchFamily="2" charset="0"/>
                <a:ea typeface="+mn-ea"/>
                <a:cs typeface="+mn-cs"/>
              </a:defRPr>
            </a:lvl4pPr>
            <a:lvl5pPr marL="3173602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156481" y="5950902"/>
            <a:ext cx="3968993" cy="33062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anchor="ctr" anchorCtr="0"/>
          <a:lstStyle>
            <a:lvl1pPr marL="0" indent="0">
              <a:buNone/>
              <a:defRPr lang="en-US" sz="1112" b="1" dirty="0" smtClean="0">
                <a:solidFill>
                  <a:srgbClr val="1F27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85203" indent="0">
              <a:buNone/>
              <a:defRPr lang="en-US" sz="1297" dirty="0" smtClean="0">
                <a:solidFill>
                  <a:schemeClr val="tx1"/>
                </a:solidFill>
                <a:latin typeface="Interstate-Regular" pitchFamily="2" charset="0"/>
                <a:ea typeface="+mn-ea"/>
                <a:cs typeface="+mn-cs"/>
              </a:defRPr>
            </a:lvl2pPr>
            <a:lvl3pPr marL="1157544" indent="0">
              <a:buNone/>
              <a:defRPr lang="en-US" sz="1297" dirty="0" smtClean="0">
                <a:solidFill>
                  <a:schemeClr val="tx1"/>
                </a:solidFill>
                <a:latin typeface="Interstate-Regular" pitchFamily="2" charset="0"/>
                <a:ea typeface="+mn-ea"/>
                <a:cs typeface="+mn-cs"/>
              </a:defRPr>
            </a:lvl3pPr>
            <a:lvl4pPr marL="1745963" indent="0">
              <a:buNone/>
              <a:defRPr lang="en-US" sz="1297" dirty="0" smtClean="0">
                <a:solidFill>
                  <a:schemeClr val="tx1"/>
                </a:solidFill>
                <a:latin typeface="Interstate-Regular" pitchFamily="2" charset="0"/>
                <a:ea typeface="+mn-ea"/>
                <a:cs typeface="+mn-cs"/>
              </a:defRPr>
            </a:lvl4pPr>
            <a:lvl5pPr marL="3173602" indent="0"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39457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16" y="605841"/>
            <a:ext cx="11864462" cy="6274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193071" y="1910658"/>
            <a:ext cx="2870530" cy="4385367"/>
          </a:xfrm>
          <a:prstGeom prst="rect">
            <a:avLst/>
          </a:prstGeom>
          <a:solidFill>
            <a:srgbClr val="DEEBF7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68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128396" y="1910658"/>
            <a:ext cx="2920603" cy="4385367"/>
          </a:xfrm>
          <a:prstGeom prst="rect">
            <a:avLst/>
          </a:prstGeom>
          <a:solidFill>
            <a:srgbClr val="DEEBF7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68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3720" y="1910658"/>
            <a:ext cx="2920603" cy="4385367"/>
          </a:xfrm>
          <a:prstGeom prst="rect">
            <a:avLst/>
          </a:prstGeom>
          <a:solidFill>
            <a:srgbClr val="DEEBF7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68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9207675" y="1910658"/>
            <a:ext cx="2920603" cy="4385367"/>
          </a:xfrm>
          <a:prstGeom prst="rect">
            <a:avLst/>
          </a:prstGeom>
          <a:solidFill>
            <a:srgbClr val="DEEBF7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68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128396" y="1436701"/>
            <a:ext cx="2920603" cy="465259"/>
          </a:xfrm>
          <a:prstGeom prst="rect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FontTx/>
              <a:buNone/>
              <a:defRPr lang="en-US" sz="1235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Caption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93071" y="1436701"/>
            <a:ext cx="2870531" cy="465259"/>
          </a:xfrm>
          <a:prstGeom prst="rect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FontTx/>
              <a:buNone/>
              <a:defRPr lang="en-US" sz="1235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Caption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207675" y="1436701"/>
            <a:ext cx="2920603" cy="465259"/>
          </a:xfrm>
          <a:prstGeom prst="rect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FontTx/>
              <a:buNone/>
              <a:defRPr lang="en-US" sz="1235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Caption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3720" y="1436701"/>
            <a:ext cx="2920603" cy="465259"/>
          </a:xfrm>
          <a:prstGeom prst="rect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FontTx/>
              <a:buNone/>
              <a:defRPr lang="en-US" sz="1235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71439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16" y="616232"/>
            <a:ext cx="11730960" cy="6274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None/>
              <a:defRPr lang="en-US" sz="2400" b="1" kern="1200" dirty="0">
                <a:solidFill>
                  <a:srgbClr val="9C080E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277959" y="1910658"/>
            <a:ext cx="3914040" cy="4385367"/>
          </a:xfrm>
          <a:prstGeom prst="rect">
            <a:avLst/>
          </a:prstGeom>
          <a:solidFill>
            <a:srgbClr val="DEEBF7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68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170839" y="1910658"/>
            <a:ext cx="3914042" cy="4385367"/>
          </a:xfrm>
          <a:prstGeom prst="rect">
            <a:avLst/>
          </a:prstGeom>
          <a:solidFill>
            <a:srgbClr val="DEEBF7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68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3720" y="1910658"/>
            <a:ext cx="3914041" cy="4385367"/>
          </a:xfrm>
          <a:prstGeom prst="rect">
            <a:avLst/>
          </a:prstGeom>
          <a:solidFill>
            <a:srgbClr val="DEEBF7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68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170839" y="1436701"/>
            <a:ext cx="3914042" cy="465259"/>
          </a:xfrm>
          <a:prstGeom prst="rect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FontTx/>
              <a:buNone/>
              <a:defRPr lang="en-US" sz="1235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Caption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277959" y="1436701"/>
            <a:ext cx="3914041" cy="465259"/>
          </a:xfrm>
          <a:prstGeom prst="rect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FontTx/>
              <a:buNone/>
              <a:defRPr lang="en-US" sz="1235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Caption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3720" y="1436701"/>
            <a:ext cx="3914041" cy="465259"/>
          </a:xfrm>
          <a:prstGeom prst="rect">
            <a:avLst/>
          </a:prstGeom>
          <a:solidFill>
            <a:srgbClr val="99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FontTx/>
              <a:buNone/>
              <a:defRPr lang="en-US" sz="1235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558105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 userDrawn="1"/>
        </p:nvSpPr>
        <p:spPr>
          <a:xfrm>
            <a:off x="0" y="433667"/>
            <a:ext cx="12192000" cy="58646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10178214" y="6298365"/>
            <a:ext cx="2013786" cy="55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2" y="6298374"/>
            <a:ext cx="10183905" cy="68265"/>
          </a:xfrm>
          <a:prstGeom prst="rect">
            <a:avLst/>
          </a:prstGeom>
          <a:solidFill>
            <a:srgbClr val="0D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10255625" y="6298374"/>
            <a:ext cx="1567543" cy="6826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11756572" y="6298374"/>
            <a:ext cx="435429" cy="68265"/>
          </a:xfrm>
          <a:prstGeom prst="rect">
            <a:avLst/>
          </a:prstGeom>
          <a:solidFill>
            <a:srgbClr val="9C0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1" name="Slide Number Placeholder 5"/>
          <p:cNvSpPr txBox="1">
            <a:spLocks/>
          </p:cNvSpPr>
          <p:nvPr userDrawn="1"/>
        </p:nvSpPr>
        <p:spPr>
          <a:xfrm>
            <a:off x="11740078" y="6404619"/>
            <a:ext cx="457199" cy="41380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87552" rtl="0" eaLnBrk="1" latinLnBrk="0" hangingPunct="1">
              <a:defRPr sz="1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DA96E1-859C-4C57-89F7-3102D182D9A9}" type="slidenum">
              <a:rPr lang="en-US" b="0" smtClean="0">
                <a:solidFill>
                  <a:srgbClr val="002060"/>
                </a:solidFill>
              </a:rPr>
              <a:pPr/>
              <a:t>‹#›</a:t>
            </a:fld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>
            <a:off x="0" y="0"/>
            <a:ext cx="12192000" cy="4336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549F3-107B-4497-8D18-D936F82A803E}"/>
              </a:ext>
            </a:extLst>
          </p:cNvPr>
          <p:cNvSpPr txBox="1"/>
          <p:nvPr userDrawn="1"/>
        </p:nvSpPr>
        <p:spPr>
          <a:xfrm>
            <a:off x="155122" y="6430506"/>
            <a:ext cx="260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Corradino Group</a:t>
            </a:r>
          </a:p>
        </p:txBody>
      </p:sp>
    </p:spTree>
    <p:extLst>
      <p:ext uri="{BB962C8B-B14F-4D97-AF65-F5344CB8AC3E}">
        <p14:creationId xmlns:p14="http://schemas.microsoft.com/office/powerpoint/2010/main" val="129877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rgbClr val="9C080E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5495"/>
          </a:solidFill>
          <a:latin typeface="Arial" panose="020B0604020202020204" pitchFamily="34" charset="0"/>
          <a:ea typeface="+mn-ea"/>
          <a:cs typeface="+mn-cs"/>
        </a:defRPr>
      </a:lvl1pPr>
      <a:lvl2pPr marL="287338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287338" algn="l"/>
        </a:tabLst>
        <a:defRPr lang="en-U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203325" indent="-1206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rgbClr val="0094C8"/>
          </a:solidFill>
          <a:latin typeface="Arial" panose="020B0604020202020204" pitchFamily="34" charset="0"/>
          <a:ea typeface="+mn-ea"/>
          <a:cs typeface="+mn-cs"/>
        </a:defRPr>
      </a:lvl3pPr>
      <a:lvl4pPr marL="1203325" indent="-1206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4pPr>
      <a:lvl5pPr marL="1203325" indent="-1206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966">
          <p15:clr>
            <a:srgbClr val="F26B43"/>
          </p15:clr>
        </p15:guide>
        <p15:guide id="3" orient="horz" pos="271">
          <p15:clr>
            <a:srgbClr val="F26B43"/>
          </p15:clr>
        </p15:guide>
        <p15:guide id="4" pos="4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627"/>
            <a:ext cx="11194248" cy="5419346"/>
          </a:xfrm>
        </p:spPr>
        <p:txBody>
          <a:bodyPr>
            <a:normAutofit fontScale="90000"/>
          </a:bodyPr>
          <a:lstStyle/>
          <a:p>
            <a:br>
              <a:rPr lang="en-US" sz="3800" dirty="0">
                <a:solidFill>
                  <a:srgbClr val="002060"/>
                </a:solidFill>
              </a:rPr>
            </a:br>
            <a:r>
              <a:rPr lang="en-US" sz="3800" dirty="0">
                <a:solidFill>
                  <a:srgbClr val="002060"/>
                </a:solidFill>
              </a:rPr>
              <a:t>TCRPM 5 Dashboard</a:t>
            </a:r>
            <a:br>
              <a:rPr lang="en-US" sz="3800" dirty="0">
                <a:solidFill>
                  <a:srgbClr val="002060"/>
                </a:solidFill>
              </a:rPr>
            </a:br>
            <a:br>
              <a:rPr lang="en-US" sz="4000" b="0" dirty="0"/>
            </a:br>
            <a:r>
              <a:rPr lang="en-US" sz="4000" b="0" dirty="0"/>
              <a:t> </a:t>
            </a:r>
            <a:br>
              <a:rPr lang="en-US" sz="3800" dirty="0">
                <a:solidFill>
                  <a:srgbClr val="002060"/>
                </a:solidFill>
              </a:rPr>
            </a:br>
            <a:br>
              <a:rPr lang="en-US" sz="3800" dirty="0">
                <a:solidFill>
                  <a:srgbClr val="002060"/>
                </a:solidFill>
              </a:rPr>
            </a:br>
            <a:r>
              <a:rPr lang="en-US" dirty="0"/>
              <a:t>17th National Transportation </a:t>
            </a:r>
            <a:br>
              <a:rPr lang="en-US" dirty="0"/>
            </a:br>
            <a:r>
              <a:rPr lang="en-US" dirty="0"/>
              <a:t>Planning Applications </a:t>
            </a:r>
            <a:br>
              <a:rPr lang="en-US" dirty="0"/>
            </a:br>
            <a:r>
              <a:rPr lang="en-US" dirty="0"/>
              <a:t>Conference</a:t>
            </a:r>
            <a:br>
              <a:rPr lang="en-US" dirty="0"/>
            </a:br>
            <a:r>
              <a:rPr lang="en-US" dirty="0"/>
              <a:t>  </a:t>
            </a:r>
            <a:br>
              <a:rPr lang="en-US" sz="3800" dirty="0">
                <a:solidFill>
                  <a:srgbClr val="002060"/>
                </a:solidFill>
              </a:rPr>
            </a:br>
            <a:br>
              <a:rPr lang="en-US" sz="38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June 3, 2019</a:t>
            </a:r>
            <a:br>
              <a:rPr lang="en-US" sz="2000" dirty="0">
                <a:solidFill>
                  <a:srgbClr val="002060"/>
                </a:solidFill>
              </a:rPr>
            </a:br>
            <a:br>
              <a:rPr lang="en-US" sz="2000" dirty="0">
                <a:solidFill>
                  <a:srgbClr val="002060"/>
                </a:solidFill>
              </a:rPr>
            </a:b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The Corradino Group, Inc.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8F0EB-8EC0-41E1-AFE0-D9BE89139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0" y="1830860"/>
            <a:ext cx="7517066" cy="366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0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Length Frequency Distribution (from destination choice)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104428-2C2D-48B2-845C-E44751D347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988" y="1305542"/>
            <a:ext cx="5547501" cy="387032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39F35E-6BE7-4CC5-949E-84CC93D012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93411" y="1305542"/>
            <a:ext cx="5943600" cy="387032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20361B-FC28-44D5-9996-93E26AF8B190}"/>
              </a:ext>
            </a:extLst>
          </p:cNvPr>
          <p:cNvSpPr txBox="1"/>
          <p:nvPr/>
        </p:nvSpPr>
        <p:spPr>
          <a:xfrm>
            <a:off x="3785118" y="1923787"/>
            <a:ext cx="98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3CAA5D-3FB6-4F40-A9F5-85B31F534BCF}"/>
              </a:ext>
            </a:extLst>
          </p:cNvPr>
          <p:cNvSpPr txBox="1"/>
          <p:nvPr/>
        </p:nvSpPr>
        <p:spPr>
          <a:xfrm>
            <a:off x="8985379" y="1923787"/>
            <a:ext cx="197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By Income Group</a:t>
            </a:r>
          </a:p>
        </p:txBody>
      </p:sp>
    </p:spTree>
    <p:extLst>
      <p:ext uri="{BB962C8B-B14F-4D97-AF65-F5344CB8AC3E}">
        <p14:creationId xmlns:p14="http://schemas.microsoft.com/office/powerpoint/2010/main" val="377124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Travel – Internal-External </a:t>
            </a:r>
            <a:r>
              <a:rPr lang="en-US" dirty="0" err="1"/>
              <a:t>Desirelines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2AF59-2A2B-4A4B-B163-00A47AE85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45" y="969081"/>
            <a:ext cx="8797006" cy="52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8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External Travel:</a:t>
            </a:r>
            <a:br>
              <a:rPr lang="en-US" dirty="0"/>
            </a:br>
            <a:r>
              <a:rPr lang="en-US" dirty="0"/>
              <a:t>External-External </a:t>
            </a:r>
            <a:r>
              <a:rPr lang="en-US" dirty="0" err="1"/>
              <a:t>Desirelines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147B3-9CD4-4F4C-8818-8AD7CAACA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231" y="457420"/>
            <a:ext cx="5089000" cy="563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4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1EA5-7146-42A9-B9B4-95DCB6EA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ABM Tour Output (</a:t>
            </a:r>
            <a:r>
              <a:rPr lang="en-US" u="sng" dirty="0"/>
              <a:t>Regional</a:t>
            </a:r>
            <a:r>
              <a:rPr lang="en-US" dirty="0"/>
              <a:t>, County-specific, Tour purpose)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10933-F438-41BE-AAE4-BD4CF4D5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20" y="1053322"/>
            <a:ext cx="11446933" cy="52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37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1EA5-7146-42A9-B9B4-95DCB6EA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Validation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25443-E483-42DB-91AA-C78299AF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70030"/>
            <a:ext cx="5978153" cy="4410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E640A0-0308-4ACA-91FE-13D01988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7" y="1226802"/>
            <a:ext cx="5888384" cy="24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4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1EA5-7146-42A9-B9B4-95DCB6EA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Validation – Volume/Count Displays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720D9-7F34-49A1-A002-FAB4CCC6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88" y="1140112"/>
            <a:ext cx="6920539" cy="4859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B08333-B1D4-47DE-BB71-D7812EE6B715}"/>
              </a:ext>
            </a:extLst>
          </p:cNvPr>
          <p:cNvSpPr txBox="1"/>
          <p:nvPr/>
        </p:nvSpPr>
        <p:spPr>
          <a:xfrm>
            <a:off x="634481" y="2472612"/>
            <a:ext cx="3097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Available for all time periods. This one is daily.</a:t>
            </a:r>
          </a:p>
        </p:txBody>
      </p:sp>
    </p:spTree>
    <p:extLst>
      <p:ext uri="{BB962C8B-B14F-4D97-AF65-F5344CB8AC3E}">
        <p14:creationId xmlns:p14="http://schemas.microsoft.com/office/powerpoint/2010/main" val="2047393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1EA5-7146-42A9-B9B4-95DCB6EA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Choice – All Modes by TAZ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8574C-4629-4667-B2F1-2AA33C9B7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88" y="1101732"/>
            <a:ext cx="9583024" cy="49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21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1EA5-7146-42A9-B9B4-95DCB6EA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Choice – Walk Share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2CC85-BABB-47E7-B784-7442E43A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91" y="943245"/>
            <a:ext cx="11156302" cy="49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1EA5-7146-42A9-B9B4-95DCB6EA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Choice – Transit Share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F0542-2EB3-42DB-A2E4-B7DC8708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7" y="1075939"/>
            <a:ext cx="11398898" cy="50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84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1EA5-7146-42A9-B9B4-95DCB6EA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Choice – Household Transit Use by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1D95C-BB1F-40B3-9431-F21832C8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004" y="1226802"/>
            <a:ext cx="34956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5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Map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46DEAC-C539-462F-B97C-433FD45DA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1886" y="601893"/>
            <a:ext cx="4613728" cy="565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61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come!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4229" y="2210340"/>
            <a:ext cx="9035767" cy="2437320"/>
          </a:xfrm>
        </p:spPr>
        <p:txBody>
          <a:bodyPr/>
          <a:lstStyle/>
          <a:p>
            <a:pPr lvl="0" rtl="0"/>
            <a:r>
              <a:rPr lang="en-US" sz="2400" dirty="0"/>
              <a:t>Replace most (or all) Cube Matrix reports with R-based reports</a:t>
            </a:r>
          </a:p>
          <a:p>
            <a:pPr lvl="0" rtl="0"/>
            <a:r>
              <a:rPr lang="en-US" sz="2400" dirty="0"/>
              <a:t>Expand transit, managed lane, HOV reporting</a:t>
            </a:r>
          </a:p>
          <a:p>
            <a:pPr lvl="0" rtl="0"/>
            <a:r>
              <a:rPr lang="en-US" sz="2400" dirty="0"/>
              <a:t>Create more map displays</a:t>
            </a:r>
          </a:p>
          <a:p>
            <a:pPr lvl="0" rtl="0"/>
            <a:r>
              <a:rPr lang="en-US" sz="2400" dirty="0"/>
              <a:t>Add many more Model Data reports</a:t>
            </a:r>
          </a:p>
        </p:txBody>
      </p:sp>
    </p:spTree>
    <p:extLst>
      <p:ext uri="{BB962C8B-B14F-4D97-AF65-F5344CB8AC3E}">
        <p14:creationId xmlns:p14="http://schemas.microsoft.com/office/powerpoint/2010/main" val="709788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322" y="3023359"/>
            <a:ext cx="2454345" cy="617308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66834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54" y="1167118"/>
            <a:ext cx="11194248" cy="4960314"/>
          </a:xfrm>
        </p:spPr>
        <p:txBody>
          <a:bodyPr/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Visualize and Display Activity-Based-Model Output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Works just as well for trip base models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Make it Easy and Routine – Standard Model Reporting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Introduce New Software and Methods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Provide a “starting point” for New Reporting Standards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Output=html</a:t>
            </a:r>
          </a:p>
          <a:p>
            <a:pPr lvl="2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Screen</a:t>
            </a:r>
          </a:p>
          <a:p>
            <a:pPr lvl="2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Web</a:t>
            </a:r>
          </a:p>
          <a:p>
            <a:pPr lvl="2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Reports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Currently in use for model validation</a:t>
            </a:r>
          </a:p>
        </p:txBody>
      </p:sp>
    </p:spTree>
    <p:extLst>
      <p:ext uri="{BB962C8B-B14F-4D97-AF65-F5344CB8AC3E}">
        <p14:creationId xmlns:p14="http://schemas.microsoft.com/office/powerpoint/2010/main" val="213566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 Coast Regional Planning Model Version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Cube Voyager Framework</a:t>
            </a:r>
          </a:p>
          <a:p>
            <a:pPr lvl="1"/>
            <a:r>
              <a:rPr lang="en-US" dirty="0"/>
              <a:t>2015 Base Year, updated from 2010 (Version 5)</a:t>
            </a:r>
          </a:p>
          <a:p>
            <a:pPr lvl="1"/>
            <a:r>
              <a:rPr lang="en-US" dirty="0"/>
              <a:t>New HH Survey for model design, estimation, calibration and validation</a:t>
            </a:r>
          </a:p>
          <a:p>
            <a:pPr marL="285750" indent="-342900"/>
            <a:r>
              <a:rPr lang="en-US" sz="2200" dirty="0">
                <a:solidFill>
                  <a:srgbClr val="005495"/>
                </a:solidFill>
              </a:rPr>
              <a:t>CTRAMP ABM</a:t>
            </a:r>
          </a:p>
          <a:p>
            <a:pPr lvl="1"/>
            <a:r>
              <a:rPr lang="en-US" dirty="0"/>
              <a:t>Second ABM version for TCRPM.</a:t>
            </a:r>
          </a:p>
          <a:p>
            <a:pPr lvl="1"/>
            <a:r>
              <a:rPr lang="en-US" dirty="0"/>
              <a:t>Relatively small area – runs on a laptop (i7, 500GB disk, 16 GB ram).</a:t>
            </a:r>
          </a:p>
          <a:p>
            <a:pPr lvl="2"/>
            <a:r>
              <a:rPr lang="en-US" dirty="0"/>
              <a:t>Population = 575,000</a:t>
            </a:r>
          </a:p>
          <a:p>
            <a:pPr lvl="2"/>
            <a:r>
              <a:rPr lang="en-US" dirty="0"/>
              <a:t># TAZ’s = MAZ’s = 1,100</a:t>
            </a:r>
          </a:p>
          <a:p>
            <a:pPr lvl="1"/>
            <a:r>
              <a:rPr lang="en-US" dirty="0"/>
              <a:t>Includes all ground modes</a:t>
            </a:r>
          </a:p>
          <a:p>
            <a:pPr lvl="1"/>
            <a:endParaRPr lang="en-US" dirty="0"/>
          </a:p>
          <a:p>
            <a:r>
              <a:rPr lang="en-US" dirty="0"/>
              <a:t>Overs Three Counties (north of Palm Beach County)</a:t>
            </a:r>
          </a:p>
          <a:p>
            <a:pPr lvl="1"/>
            <a:r>
              <a:rPr lang="en-US" dirty="0"/>
              <a:t>User-friendliness &amp; visualization emphasis</a:t>
            </a:r>
          </a:p>
          <a:p>
            <a:pPr lvl="1"/>
            <a:r>
              <a:rPr lang="en-US" dirty="0"/>
              <a:t>Provide tools to use the ABM data.</a:t>
            </a:r>
          </a:p>
          <a:p>
            <a:pPr lvl="1"/>
            <a:r>
              <a:rPr lang="en-US" dirty="0"/>
              <a:t>Widely used by 3 MPO’s, FDOT, and Consultants</a:t>
            </a:r>
          </a:p>
          <a:p>
            <a:pPr lvl="1"/>
            <a:r>
              <a:rPr lang="en-US"/>
              <a:t>“Pushed out” </a:t>
            </a:r>
            <a:r>
              <a:rPr lang="en-US" dirty="0"/>
              <a:t>to the planning and modeling community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428750" lvl="2" indent="-342900"/>
            <a:endParaRPr lang="en-US" dirty="0">
              <a:solidFill>
                <a:srgbClr val="00549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93988-2B0A-4678-A86F-1890AE83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137" y="1817783"/>
            <a:ext cx="3766874" cy="42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83" y="1039527"/>
            <a:ext cx="11302601" cy="5169888"/>
          </a:xfrm>
        </p:spPr>
        <p:txBody>
          <a:bodyPr/>
          <a:lstStyle/>
          <a:p>
            <a:r>
              <a:rPr lang="en-US" dirty="0"/>
              <a:t>R and R Studio (all free and open-source)</a:t>
            </a:r>
          </a:p>
          <a:p>
            <a:r>
              <a:rPr lang="en-US" dirty="0" err="1"/>
              <a:t>rMarkdown</a:t>
            </a:r>
            <a:endParaRPr lang="en-US" dirty="0"/>
          </a:p>
          <a:p>
            <a:r>
              <a:rPr lang="en-US" dirty="0" err="1"/>
              <a:t>Flexdashboard</a:t>
            </a:r>
            <a:endParaRPr lang="en-US" dirty="0"/>
          </a:p>
          <a:p>
            <a:r>
              <a:rPr lang="en-US" dirty="0"/>
              <a:t>Ggplot2</a:t>
            </a:r>
          </a:p>
          <a:p>
            <a:r>
              <a:rPr lang="en-US" dirty="0" err="1"/>
              <a:t>Ploty</a:t>
            </a:r>
            <a:endParaRPr lang="en-US" dirty="0"/>
          </a:p>
          <a:p>
            <a:r>
              <a:rPr lang="en-US" dirty="0"/>
              <a:t>Leaflet &amp; Open Street Map</a:t>
            </a:r>
          </a:p>
          <a:p>
            <a:r>
              <a:rPr lang="en-US" dirty="0"/>
              <a:t>Reads ArcMap mapping files (shape &amp; geodatabase)</a:t>
            </a:r>
          </a:p>
          <a:p>
            <a:r>
              <a:rPr lang="en-US" dirty="0"/>
              <a:t>Data from CUBE Voyager as comma-delimited files</a:t>
            </a:r>
          </a:p>
          <a:p>
            <a:r>
              <a:rPr lang="en-US" dirty="0"/>
              <a:t>Called directly from the Cube flowchart</a:t>
            </a:r>
          </a:p>
          <a:p>
            <a:endParaRPr lang="en-US" dirty="0"/>
          </a:p>
          <a:p>
            <a:r>
              <a:rPr lang="en-US" dirty="0"/>
              <a:t>Simple “calling” method from Cube “Pilot”:</a:t>
            </a:r>
          </a:p>
          <a:p>
            <a:pPr marL="0" indent="0">
              <a:buNone/>
            </a:pPr>
            <a:r>
              <a:rPr lang="en-US" sz="1400" dirty="0"/>
              <a:t>*c:\tcrpm4\dashb\rmtest c:/tcrpm4/dashb/tcrpm5-dash.Rmd c:/tcrpm4/dashb/tcrpm5-dash.html {year}{ALT} c:/tcrpm4 {SAMPLERATE}</a:t>
            </a:r>
          </a:p>
          <a:p>
            <a:endParaRPr lang="en-US" dirty="0"/>
          </a:p>
          <a:p>
            <a:pPr marL="169863" lvl="1" indent="0">
              <a:buNone/>
            </a:pPr>
            <a:endParaRPr lang="en-US" dirty="0"/>
          </a:p>
          <a:p>
            <a:pPr marL="169863" lvl="1" indent="0">
              <a:buNone/>
            </a:pPr>
            <a:endParaRPr lang="en-US" dirty="0"/>
          </a:p>
          <a:p>
            <a:pPr marL="169863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E0E23-C2BD-4E79-BC86-3DC2685F2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659" y="661045"/>
            <a:ext cx="5553341" cy="39605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1C53C4-5444-443E-B856-557CF251B5D8}"/>
              </a:ext>
            </a:extLst>
          </p:cNvPr>
          <p:cNvSpPr/>
          <p:nvPr/>
        </p:nvSpPr>
        <p:spPr>
          <a:xfrm>
            <a:off x="9119286" y="4077730"/>
            <a:ext cx="2502098" cy="922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18F61A-1817-463B-B3E1-A469FF51C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89" y="1220280"/>
            <a:ext cx="6184100" cy="4960314"/>
          </a:xfrm>
        </p:spPr>
        <p:txBody>
          <a:bodyPr/>
          <a:lstStyle/>
          <a:p>
            <a:r>
              <a:rPr lang="en-US" dirty="0"/>
              <a:t>Demographic Themes (input &amp; </a:t>
            </a:r>
            <a:r>
              <a:rPr lang="en-US" dirty="0" err="1"/>
              <a:t>popsyn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Household data</a:t>
            </a:r>
          </a:p>
          <a:p>
            <a:pPr lvl="1"/>
            <a:r>
              <a:rPr lang="en-US" dirty="0"/>
              <a:t>Auto availability</a:t>
            </a:r>
          </a:p>
          <a:p>
            <a:pPr lvl="1"/>
            <a:r>
              <a:rPr lang="en-US" dirty="0"/>
              <a:t>Employment </a:t>
            </a:r>
          </a:p>
          <a:p>
            <a:endParaRPr lang="en-US" dirty="0"/>
          </a:p>
          <a:p>
            <a:r>
              <a:rPr lang="en-US" dirty="0"/>
              <a:t>Network Displays (input and assignment results)</a:t>
            </a:r>
          </a:p>
          <a:p>
            <a:pPr lvl="1"/>
            <a:r>
              <a:rPr lang="en-US" dirty="0"/>
              <a:t>Links</a:t>
            </a:r>
          </a:p>
          <a:p>
            <a:pPr lvl="1"/>
            <a:r>
              <a:rPr lang="en-US" dirty="0"/>
              <a:t>Nodes</a:t>
            </a:r>
          </a:p>
          <a:p>
            <a:pPr lvl="1"/>
            <a:r>
              <a:rPr lang="en-US" dirty="0"/>
              <a:t>Centroids</a:t>
            </a:r>
          </a:p>
          <a:p>
            <a:pPr lvl="1"/>
            <a:r>
              <a:rPr lang="en-US" dirty="0"/>
              <a:t>Flows, Counts, V/C</a:t>
            </a:r>
          </a:p>
          <a:p>
            <a:endParaRPr lang="en-US" dirty="0"/>
          </a:p>
          <a:p>
            <a:r>
              <a:rPr lang="en-US" dirty="0"/>
              <a:t>Open Street Map Base</a:t>
            </a:r>
          </a:p>
          <a:p>
            <a:r>
              <a:rPr lang="en-US" dirty="0"/>
              <a:t>Not a replacement for GIS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2D45218-847C-4BCB-9877-F3F97B653147}"/>
              </a:ext>
            </a:extLst>
          </p:cNvPr>
          <p:cNvPicPr>
            <a:picLocks noGrp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928022" y="598476"/>
            <a:ext cx="4924252" cy="258956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9E7846-19E9-4A67-83B4-1D7F5E9393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13107" y="3365639"/>
            <a:ext cx="4323080" cy="281495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640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CTRAMP ABM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Population Synthesizer</a:t>
            </a:r>
          </a:p>
          <a:p>
            <a:pPr lvl="1"/>
            <a:r>
              <a:rPr lang="en-US" dirty="0"/>
              <a:t>Household Data</a:t>
            </a:r>
          </a:p>
          <a:p>
            <a:pPr lvl="1"/>
            <a:r>
              <a:rPr lang="en-US" dirty="0"/>
              <a:t>Person File	</a:t>
            </a:r>
          </a:p>
          <a:p>
            <a:r>
              <a:rPr lang="en-US" dirty="0"/>
              <a:t>MAZ data (employment, visitors)</a:t>
            </a:r>
          </a:p>
          <a:p>
            <a:r>
              <a:rPr lang="en-US" dirty="0"/>
              <a:t>From the Activity Based Model</a:t>
            </a:r>
          </a:p>
          <a:p>
            <a:pPr lvl="1"/>
            <a:r>
              <a:rPr lang="en-US" dirty="0"/>
              <a:t>Individual tours, trips</a:t>
            </a:r>
          </a:p>
          <a:p>
            <a:pPr lvl="1"/>
            <a:r>
              <a:rPr lang="en-US" dirty="0"/>
              <a:t>Joint tours, trips</a:t>
            </a:r>
          </a:p>
          <a:p>
            <a:pPr lvl="1"/>
            <a:r>
              <a:rPr lang="en-US" dirty="0"/>
              <a:t>Visitor tours, trips</a:t>
            </a:r>
          </a:p>
          <a:p>
            <a:pPr lvl="1"/>
            <a:endParaRPr lang="en-US" dirty="0"/>
          </a:p>
          <a:p>
            <a:r>
              <a:rPr lang="en-US" dirty="0"/>
              <a:t>Non-ABM Trips</a:t>
            </a:r>
          </a:p>
          <a:p>
            <a:pPr lvl="1"/>
            <a:r>
              <a:rPr lang="en-US" dirty="0"/>
              <a:t>External</a:t>
            </a:r>
          </a:p>
          <a:p>
            <a:pPr lvl="1"/>
            <a:r>
              <a:rPr lang="en-US" dirty="0"/>
              <a:t>Airport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3BBA-1E30-44E0-A5FA-4398842F5C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22194" y="598475"/>
            <a:ext cx="5613993" cy="4960314"/>
          </a:xfrm>
        </p:spPr>
        <p:txBody>
          <a:bodyPr/>
          <a:lstStyle/>
          <a:p>
            <a:r>
              <a:rPr lang="en-US" dirty="0"/>
              <a:t>Example: Individual Trips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079A5-2CE9-4D76-BEB8-9CB36FB6212E}"/>
              </a:ext>
            </a:extLst>
          </p:cNvPr>
          <p:cNvPicPr/>
          <p:nvPr/>
        </p:nvPicPr>
        <p:blipFill rotWithShape="1">
          <a:blip r:embed="rId2"/>
          <a:srcRect b="41020"/>
          <a:stretch/>
        </p:blipFill>
        <p:spPr bwMode="auto">
          <a:xfrm>
            <a:off x="6096000" y="948020"/>
            <a:ext cx="5704205" cy="2190750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F3D31-9D6E-4EFF-A558-5E9450F7E9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41988" y="3212756"/>
            <a:ext cx="5058813" cy="304676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4221A2-01D1-469E-A86E-A79A19412C44}"/>
              </a:ext>
            </a:extLst>
          </p:cNvPr>
          <p:cNvSpPr txBox="1"/>
          <p:nvPr/>
        </p:nvSpPr>
        <p:spPr>
          <a:xfrm>
            <a:off x="4006801" y="4210787"/>
            <a:ext cx="222529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Plotly</a:t>
            </a:r>
            <a:r>
              <a:rPr lang="en-US" dirty="0"/>
              <a:t>” tables allow “live” mouse-over annotation.</a:t>
            </a:r>
          </a:p>
        </p:txBody>
      </p:sp>
    </p:spTree>
    <p:extLst>
      <p:ext uri="{BB962C8B-B14F-4D97-AF65-F5344CB8AC3E}">
        <p14:creationId xmlns:p14="http://schemas.microsoft.com/office/powerpoint/2010/main" val="417095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Trips (purposes translated to traditional trip purposes for comparison)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92098E-7D73-4337-B583-EAF756FBE57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b="19775"/>
          <a:stretch/>
        </p:blipFill>
        <p:spPr bwMode="auto">
          <a:xfrm>
            <a:off x="160452" y="1043508"/>
            <a:ext cx="5083352" cy="3864394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03883-DA74-435A-9973-42FCC3394C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59965" y="1127485"/>
            <a:ext cx="3977628" cy="25861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50746-70E1-4BBF-B369-3FE8A0EF61D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806890"/>
            <a:ext cx="4305559" cy="244921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773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A24E-6519-4643-A26A-3D485EC2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Trips per Household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6E05D1-5A13-4FC6-B2E1-07D7457483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562" y="1220788"/>
            <a:ext cx="7615514" cy="49593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53116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12753</TotalTime>
  <Words>452</Words>
  <Application>Microsoft Office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Interstate-Regular</vt:lpstr>
      <vt:lpstr>Wingdings</vt:lpstr>
      <vt:lpstr>1_Office Theme</vt:lpstr>
      <vt:lpstr> TCRPM 5 Dashboard     17th National Transportation  Planning Applications  Conference     June 3, 2019   The Corradino Group, Inc. </vt:lpstr>
      <vt:lpstr>Location Map</vt:lpstr>
      <vt:lpstr>Purpose and Motivation</vt:lpstr>
      <vt:lpstr>Treasure Coast Regional Planning Model Version 5</vt:lpstr>
      <vt:lpstr>Dashboard Framework</vt:lpstr>
      <vt:lpstr>Maps</vt:lpstr>
      <vt:lpstr>CTRAMP ABM OUTPUT</vt:lpstr>
      <vt:lpstr>Trips (purposes translated to traditional trip purposes for comparison)</vt:lpstr>
      <vt:lpstr>Trips per Household</vt:lpstr>
      <vt:lpstr>Trip Length Frequency Distribution (from destination choice)</vt:lpstr>
      <vt:lpstr>External Travel – Internal-External Desirelines</vt:lpstr>
      <vt:lpstr>External Travel: External-External Desirelines</vt:lpstr>
      <vt:lpstr>ABM Tour Output (Regional, County-specific, Tour purpose)</vt:lpstr>
      <vt:lpstr>Model Validation</vt:lpstr>
      <vt:lpstr>Model Validation – Volume/Count Displays</vt:lpstr>
      <vt:lpstr>Mode Choice – All Modes by TAZ</vt:lpstr>
      <vt:lpstr>Mode Choice – Walk Share</vt:lpstr>
      <vt:lpstr>Mode Choice – Transit Share</vt:lpstr>
      <vt:lpstr>Mode Choice – Household Transit Use by County</vt:lpstr>
      <vt:lpstr>More to come!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Varanasi</dc:creator>
  <cp:lastModifiedBy>Ken Kaltenbach</cp:lastModifiedBy>
  <cp:revision>651</cp:revision>
  <cp:lastPrinted>2019-03-25T16:06:11Z</cp:lastPrinted>
  <dcterms:created xsi:type="dcterms:W3CDTF">2016-12-22T13:38:49Z</dcterms:created>
  <dcterms:modified xsi:type="dcterms:W3CDTF">2019-05-01T21:37:21Z</dcterms:modified>
</cp:coreProperties>
</file>